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83"/>
    <p:restoredTop sz="94610"/>
  </p:normalViewPr>
  <p:slideViewPr>
    <p:cSldViewPr snapToGrid="0" snapToObjects="1">
      <p:cViewPr varScale="1">
        <p:scale>
          <a:sx n="208" d="100"/>
          <a:sy n="208" d="100"/>
        </p:scale>
        <p:origin x="216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Estimated activity</c:v>
                </c:pt>
              </c:strCache>
            </c:strRef>
          </c:tx>
          <c:spPr>
            <a:solidFill>
              <a:srgbClr val="2D7FF9"/>
            </a:solidFill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3.17</c:v>
                </c:pt>
                <c:pt idx="1">
                  <c:v>7.4</c:v>
                </c:pt>
                <c:pt idx="2">
                  <c:v>7.78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77-3946-8121-14740266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320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Author: Hyunsuk Frank Roh, MD (nGene Hemodynamic Research Center)
This deck is an informational overview of blockchain concepts and applications.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Selected references (see final slide for full list):
- https://bitcoin.org/en/faq (supply cap, divisibility)
- https://eips.ethereum.org/EIPS/eip-721 (NFT standard)
- https://www.blackrock.com/corporate/investor-relations/larry-fink-annual-chairmans-letter (tokenization section)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for composability concept (smart contracts as open APIs):
- https://ethereum.org/developers/docs/dapps/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references for standards:
- https://eips.ethereum.org/EIPS/eip-20
- https://eips.ethereum.org/EIPS/eip-721
- https://ethereum.org/developers/docs/standards/tokens/erc-20/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https://ethereum.org/developers/docs/dapps/ (smart contracts as open APIs, composability)
- https://ethereum.org/developers/docs/standards/tokens/erc-20/ (token standard overview)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CZ vs Peter Schiff debate (YouTube): https://www.youtube.com/watch?v=X4gxTGDzil4
- Bitcoin supply/divisibility: https://bitcoin.org/en/faq
- Satoshi unit (Bitcoin Wiki): https://en.bitcoin.it/wiki/Satoshi_(unit)
- BIP-39 mnemonic phrases (12/24 words): https://bips.dev/39/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CZ vs Peter Schiff debate (gold authenticity vs verifiable transfer): https://www.youtube.com/watch?v=X4gxTGDzil4
- Bitcoin FAQ (verification and divisibility context): https://bitcoin.org/en/faq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Reuters (Iran crypto ecosystem estimates, 2023–2025): https://www.reuters.com/world/middle-east/inside-irans-growing-78-billion-crypto-ecosystem-2026-01-15/
- Chainalysis (Iran crypto ecosystem context): https://www.chainalysis.com/blog/iran-crypto-ecosystem/
- Blockstream Satellite (blockchain sync without terrestrial internet): https://blockstream.com/satellite/
- Coin Center (TxTenna mesh relay concept): https://www.coincenter.org/decentralizing-bitcoins-last-mile-with-mobile-mesh-networks/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OECD Society at a Glance 2024 (housing concern by age): https://www.oecd.org/en/publications/society-at-a-glance-2024_918d8db3-en/full-report/affordable-housing_1a2ec30f.html
- IMF Finance &amp; Development (housing affordability gap by age, cites OECD survey): https://www.imf.org/-/media/files/publications/fandd/article/2024/12/pt.pdf
- Pew Research Center (crypto usage by age and gender): https://www.pewresearch.org/short-reads/2024/10/24/majority-of-americans-arent-confident-in-the-safety-and-reliability-of-cryptocurrency/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MiCA overview (ESMA): https://www.esma.europa.eu/regulation/post-trading/markets-crypto-assets-mica
- SEC statement on approval of spot Bitcoin ETPs (Jan 10, 2024): https://www.sec.gov/newsroom/speeches-statements/gensler-statement-spot-bitcoin-011023
- FASB ASU 2023-08 (project list): https://www.fasb.org/projects/recently-completed-projects
- Congress.gov GENIUS Act: https://www.congress.gov/bill/119th-congress/senate-bill/1582
- CFTC digital asset markets pilot program: https://www.cftc.gov/PressRoom/PressReleases/8878-25
- IFRS (Holdings of Cryptocurrencies agenda decision): https://www.ifrs.org/news-and-events/2019/06/holdings-of-cryptocurrencies/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reference:
- EIP-721 (ERC-721) Non-Fungible Token Standard: https://eips.ethereum.org/EIPS/eip-721
- Ethereum smart contracts overview: https://ethereum.org/developers/docs/smart-contracts/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EIP-721 (ERC-721) standard: https://eips.ethereum.org/EIPS/eip-721
- Ethereum dapp composability (“smart contracts as open APIs”): https://ethereum.org/developers/docs/dapps/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BlackRock 2025 Chairman’s Letter (tokenization section): https://www.blackrock.com/corporate/investor-relations/larry-fink-annual-chairmans-letter
- BlackRock BUIDL press release (Business Wire): https://www.businesswire.com/news/home/20240320771318/en/BlackRock-Launches-Its-First-Tokenized-Fund-BUIDL-on-the-Ethereum-Network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
- Ethereum: decentralized, open source platform for applications: https://ethereum.org/
- Dapps overview (“smart contracts are accessible and transparent – like open APIs”): https://ethereum.org/developers/docs/dapps/
- Smart contracts overview: https://ethereum.org/developers/docs/smart-contracts/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Z%20vs%20Peter%20Schiff%20debate%20(YouTube):%20https:/www.youtube.com/watch?v=X4gxTGDzil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1234440"/>
            <a:ext cx="110029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Why Use Blockchain Networks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594360" y="2057400"/>
            <a:ext cx="110029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7D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Trust-minimized value, verifiable ownership, and programmable markets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94359" y="5212080"/>
            <a:ext cx="6456953" cy="123444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KR" dirty="0"/>
          </a:p>
        </p:txBody>
      </p:sp>
      <p:sp>
        <p:nvSpPr>
          <p:cNvPr id="6" name="Text 4"/>
          <p:cNvSpPr/>
          <p:nvPr/>
        </p:nvSpPr>
        <p:spPr>
          <a:xfrm>
            <a:off x="914400" y="5376672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5715000"/>
            <a:ext cx="5995764" cy="575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nGene Hemodynamic Research Center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9CA3AF"/>
                </a:solidFill>
                <a:latin typeface="Calibri" pitchFamily="34" charset="0"/>
                <a:cs typeface="Calibri" pitchFamily="34" charset="-120"/>
              </a:rPr>
              <a:t>v0.1 — A contemporaneous record of perspective as of February 18, 2026</a:t>
            </a:r>
          </a:p>
        </p:txBody>
      </p:sp>
      <p:sp>
        <p:nvSpPr>
          <p:cNvPr id="8" name="Shape 6"/>
          <p:cNvSpPr/>
          <p:nvPr/>
        </p:nvSpPr>
        <p:spPr>
          <a:xfrm>
            <a:off x="594360" y="2880360"/>
            <a:ext cx="3484778" cy="123444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Shape 7"/>
          <p:cNvSpPr/>
          <p:nvPr/>
        </p:nvSpPr>
        <p:spPr>
          <a:xfrm>
            <a:off x="594360" y="2880360"/>
            <a:ext cx="109728" cy="1234440"/>
          </a:xfrm>
          <a:prstGeom prst="rect">
            <a:avLst/>
          </a:prstGeom>
          <a:solidFill>
            <a:srgbClr val="00C389"/>
          </a:solidFill>
          <a:ln w="12700">
            <a:solidFill>
              <a:srgbClr val="00C38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0" name="Text 8"/>
          <p:cNvSpPr/>
          <p:nvPr/>
        </p:nvSpPr>
        <p:spPr>
          <a:xfrm>
            <a:off x="822960" y="3044952"/>
            <a:ext cx="316473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Verify, do not trust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2960" y="3383280"/>
            <a:ext cx="31647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auditability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counterparty risk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53458" y="2880360"/>
            <a:ext cx="3484778" cy="123444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3" name="Shape 11"/>
          <p:cNvSpPr/>
          <p:nvPr/>
        </p:nvSpPr>
        <p:spPr>
          <a:xfrm>
            <a:off x="4353458" y="2880360"/>
            <a:ext cx="109728" cy="1234440"/>
          </a:xfrm>
          <a:prstGeom prst="rect">
            <a:avLst/>
          </a:prstGeom>
          <a:solidFill>
            <a:srgbClr val="00C389"/>
          </a:solidFill>
          <a:ln w="12700">
            <a:solidFill>
              <a:srgbClr val="00C38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4" name="Text 12"/>
          <p:cNvSpPr/>
          <p:nvPr/>
        </p:nvSpPr>
        <p:spPr>
          <a:xfrm>
            <a:off x="4582058" y="3044952"/>
            <a:ext cx="316473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digital assets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82058" y="3383280"/>
            <a:ext cx="31647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Portable self-custody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programmable rights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12557" y="2880360"/>
            <a:ext cx="3484778" cy="123444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F293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7" name="Shape 15"/>
          <p:cNvSpPr/>
          <p:nvPr/>
        </p:nvSpPr>
        <p:spPr>
          <a:xfrm>
            <a:off x="8112557" y="2880360"/>
            <a:ext cx="109728" cy="1234440"/>
          </a:xfrm>
          <a:prstGeom prst="rect">
            <a:avLst/>
          </a:prstGeom>
          <a:solidFill>
            <a:srgbClr val="00C389"/>
          </a:solidFill>
          <a:ln w="12700">
            <a:solidFill>
              <a:srgbClr val="00C38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8" name="Text 16"/>
          <p:cNvSpPr/>
          <p:nvPr/>
        </p:nvSpPr>
        <p:spPr>
          <a:xfrm>
            <a:off x="8341157" y="3044952"/>
            <a:ext cx="316473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on a network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41157" y="3383280"/>
            <a:ext cx="31647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distribution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platform lock-in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Executive Summary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blockchain is increasingly used as a coordination and distribution layer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234440"/>
            <a:ext cx="5341468" cy="226360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399032"/>
            <a:ext cx="48842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value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737360"/>
            <a:ext cx="488426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ledger for multiple parties (one source of truth)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Cryptographic verification replaces institutional trust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Programmability enables composable markets and automation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ownership becomes portable and auditable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55868" y="1234440"/>
            <a:ext cx="5341468" cy="226360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484468" y="1399032"/>
            <a:ext cx="48842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implications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84468" y="1737360"/>
            <a:ext cx="488426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illustrates “verifiable scarcity” and high portability versus gold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standards enable on-chain ownership state and transfer history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Tokenization moves traditional assets and software licenses onto networks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Regulation and accounting standards are becoming more concrete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4297680"/>
            <a:ext cx="11002975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767728" y="3950208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framing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67728" y="4363099"/>
            <a:ext cx="10545775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is not a database upgrade; it is a new market substrate (settlement + distribution).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fit: multi-party workflows where neutrality, auditability, and composability matter.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fit: single-operator systems with fast-changing private data and low trust risk.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309360"/>
            <a:ext cx="1100297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Informational material only. Not investment, legal, or tax advice.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Problem Does Blockchain Solve?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Coordinating value and rights across parties without a single trusted operator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341468" cy="146304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8842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minimization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88426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Consensus replaces a central “bookkeeper”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are enforced by software + cryptography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Auditability is native (public proofs)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55868" y="1325880"/>
            <a:ext cx="5341468" cy="146304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484468" y="1490472"/>
            <a:ext cx="48842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state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84468" y="1828800"/>
            <a:ext cx="488426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ledger replicated across nodes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settlement and replayable history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reconciliation overhead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108960"/>
            <a:ext cx="5341468" cy="146304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822960" y="3273552"/>
            <a:ext cx="48842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Programmability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3611880"/>
            <a:ext cx="488426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contracts automate transfers and constraints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Composability: protocols integrate like open APIs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Programmable escrow, royalties, and governance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55868" y="3108960"/>
            <a:ext cx="5341468" cy="146304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5" name="Text 13"/>
          <p:cNvSpPr/>
          <p:nvPr/>
        </p:nvSpPr>
        <p:spPr>
          <a:xfrm>
            <a:off x="6484468" y="3273552"/>
            <a:ext cx="488426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ownership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84468" y="3611880"/>
            <a:ext cx="488426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representation of assets and permissions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Portable self-custody and permissionless transfer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provenance (especially for NFTs)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Terminology: Network, Coin, Token, NFT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Commonly conflated terms mapped to concrete technical meanings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295748" cy="18745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8385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network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8385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protocol + nodes that maintain a shared ledger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consensus rules and transaction validity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Bitcoin, Ethereum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1588" y="1325880"/>
            <a:ext cx="5295748" cy="18745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530188" y="1490472"/>
            <a:ext cx="48385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 (native asset)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30188" y="1828800"/>
            <a:ext cx="48385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to a network; used for fees and security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created by smart contracts on that chain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BTC, ETH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337560"/>
            <a:ext cx="5295748" cy="18745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822960" y="3502152"/>
            <a:ext cx="48385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(smart-contract asset)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3840480"/>
            <a:ext cx="48385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Issued by a smart contract; follows a standard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Fungible (ERC-20) or non-fungible (ERC-721)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stablecoins, governance tokens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301588" y="3337560"/>
            <a:ext cx="5295748" cy="18745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5" name="Text 13"/>
          <p:cNvSpPr/>
          <p:nvPr/>
        </p:nvSpPr>
        <p:spPr>
          <a:xfrm>
            <a:off x="6530188" y="3502152"/>
            <a:ext cx="48385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(non-fungible token)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30188" y="3840480"/>
            <a:ext cx="48385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token ID with on-chain ownership state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 history is recorded as events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for provenance, licenses, memberships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Coins vs Tokens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define the “operating system”; tokens define application-level assets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250028" cy="246888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coin (e.g., BTC, ETH)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792828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 transaction fees (gas / miner fees)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Secures the network via incentives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as the base settlement asset on that chain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and issuance are part of protocol rules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47308" y="1325880"/>
            <a:ext cx="5250028" cy="246888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575908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(e.g., ERC-20)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75908" y="1828800"/>
            <a:ext cx="4792828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Created and managed by smart contracts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Represents value, rights, access, or claims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Interoperable across wallets/apps via standards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stablecoins, RWAs, governance tokens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977640"/>
            <a:ext cx="11002975" cy="10332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822960" y="414223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distinction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4480560"/>
            <a:ext cx="10545775" cy="4351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Coins are network-native. Tokens are applications built on networks. “Blockchain” is the shared infrastructure layer.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Bitcoin vs Gold: Verifiability and Portability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framing emphasized by Changpeng Zhao (CZ) in debate with Peter Schiff:   </a:t>
            </a: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https://www.youtube.com/watch?v=X4gxTGDzil4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272888" cy="274320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gold frictions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815688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Authenticity requires an assay or trusted mint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 introduces theft, loss, and border risk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Divisibility is limited by physical denomination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Custody often implies reliance on third parties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24448" y="1325880"/>
            <a:ext cx="5272888" cy="274320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553048" y="1490472"/>
            <a:ext cx="4815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properties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53048" y="1828800"/>
            <a:ext cx="4815688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 are verifiable by any node (public ledger)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Divisible to satoshis (1 BTC = 100,000,000 sats)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Portable self-custody via mnemonic seed phrases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is defined by protocol rules (21M cap)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4251960"/>
            <a:ext cx="1100297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822960" y="441655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takeaway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4754880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turns verification into computation: authenticity and ownership become a query, not a forensic process.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How Bitcoin Removes a Trust Layer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over promises: ownership is derived from signatures + consensus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5227168" cy="43891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68680" y="16002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custody typically requires: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1965960"/>
            <a:ext cx="4678528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Authentication (assay, serials, trusted mint)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Secure transport and storage (vaults)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Intermediaries (dealers, custodians)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Paperwork and jurisdictional controls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70168" y="1417320"/>
            <a:ext cx="5227168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Shape 7"/>
          <p:cNvSpPr/>
          <p:nvPr/>
        </p:nvSpPr>
        <p:spPr>
          <a:xfrm>
            <a:off x="6018212" y="1417320"/>
            <a:ext cx="128016" cy="4389120"/>
          </a:xfrm>
          <a:prstGeom prst="rect">
            <a:avLst/>
          </a:prstGeom>
          <a:solidFill>
            <a:srgbClr val="00C389"/>
          </a:solidFill>
          <a:ln w="12700">
            <a:solidFill>
              <a:srgbClr val="00C38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0" name="Text 8"/>
          <p:cNvSpPr/>
          <p:nvPr/>
        </p:nvSpPr>
        <p:spPr>
          <a:xfrm>
            <a:off x="6644488" y="16002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ownership is derived from: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644488" y="1965960"/>
            <a:ext cx="4678528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Private keys (signatures authorize spending)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Public ledger (history is globally replicated)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Consensus rules (validity is deterministic)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Optional custody (self-custody or institution)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Resilience Under Conflict and Capital Controls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 is required, but networks are redundant and usage can increase under constraints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715000" cy="214884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realities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52578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On-chain settlement requires some route to broadcast transactions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 can be created offline; broadcasting can use alternative channels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Redundancy exists: satellite sync and mesh relay experiments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Outages and censorship remain material risks (especially during war)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325880"/>
            <a:ext cx="5059375" cy="406908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766560" y="1481328"/>
            <a:ext cx="46936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Iran: estimated crypto activity (USD bn)</a:t>
            </a:r>
            <a:endParaRPr lang="en-US" sz="1400" dirty="0"/>
          </a:p>
        </p:txBody>
      </p:sp>
      <p:graphicFrame>
        <p:nvGraphicFramePr>
          <p:cNvPr id="10" name="Chart 0"/>
          <p:cNvGraphicFramePr/>
          <p:nvPr/>
        </p:nvGraphicFramePr>
        <p:xfrm>
          <a:off x="6720840" y="1810512"/>
          <a:ext cx="4693615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/>
          <p:nvPr/>
        </p:nvSpPr>
        <p:spPr>
          <a:xfrm>
            <a:off x="6766560" y="4160520"/>
            <a:ext cx="469361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reported by Reuters (citing Chainalysis).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94360" y="3611880"/>
            <a:ext cx="5715000" cy="1783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3" name="Text 10"/>
          <p:cNvSpPr/>
          <p:nvPr/>
        </p:nvSpPr>
        <p:spPr>
          <a:xfrm>
            <a:off x="822960" y="3776472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Observed pattern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2960" y="4114800"/>
            <a:ext cx="52578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sanctioned or high-inflation contexts, demand for portable digital rails can rise.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Such usage also heightens compliance risk and attracts enforcement attention.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Generational Dynamics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affordability pressure vs. higher digital-asset accessibility among younger cohorts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250028" cy="292608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 backdrop: housing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79282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OECD, younger cohorts report higher concern about housing affordability.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rates and elevated prices concentrate risk in real-estate-heavy portfolios.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potential repricing can disproportionately affect older, property-exposed cohorts.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47308" y="1325880"/>
            <a:ext cx="5250028" cy="292608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575908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rails: adoption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75908" y="1828800"/>
            <a:ext cx="4792828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 usage is higher among younger adults in survey data.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ticket sizes are low (fractional ownership is native).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is global: wallets and networks are not country-bound marketplaces.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4434840"/>
            <a:ext cx="11002975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822960" y="459943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 (hypothesis)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4937760"/>
            <a:ext cx="1054577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real-estate returns compress while network-based assets and tokenized products expand, younger cohorts may face less exclusion from asset formation.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Policy and Institutionalization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Legal, accounting, and market-structure signals are becoming clearer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32461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 milestones (non-exhaustive)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10545775" cy="2606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EU: Markets in Crypto-Assets Regulation (MiCA) establishes an EU-wide framework for crypto-assets and service providers.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US: SEC approved the listing and trading of spot Bitcoin exchange-traded products (January 2024).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US: FASB ASU 2023-08 moves many crypto holdings to fair-value accounting (effective for many entities starting 2025).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US: GENIUS Act establishes a framework for payment stablecoins (enacted 2025).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US: CFTC launched a digital asset markets pilot program (including tokenized collateral use cases).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IFRS: IFRS/IAS guidance has clarified cryptocurrencies are not cash; often treated as intangible assets under IAS 38.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4754880"/>
            <a:ext cx="1100297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822960" y="491947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5257800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adoption accelerates when custody, reporting, and compliance become operationally legible.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414455" y="6565392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NFTs: Ownership and History On-Chain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primitives: current owner state + immutable transfer logs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852160" cy="274320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NFTs matter beyond “collectibles”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539496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token ID has a canonical on-chain owner (ownerOf).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Transfers emit events that create a provenance trail.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primitives enable licenses, memberships, receipts, and credentials.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Settlement is global and typically denominated in the network’s asset (e.g., ETH).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949440" y="1325880"/>
            <a:ext cx="4647895" cy="2743200"/>
          </a:xfrm>
          <a:prstGeom prst="round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7178040" y="1481328"/>
            <a:ext cx="4190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ERC-721 primitives (conceptual)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178040" y="1874520"/>
            <a:ext cx="4190695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5E7E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owner = ownerOf(tokenId)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5E7E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event Transfer(from, to, tokenId)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5E7E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state: current owner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5E7E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log: full transfer history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94360" y="4251960"/>
            <a:ext cx="11002975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822960" y="441655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note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4754880"/>
            <a:ext cx="1054577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NFTs record on-chain ownership; legal rights (copyright, warranties) still require explicit terms and enforcement.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224413" y="6565392"/>
            <a:ext cx="37292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NFTs as Programmable Licenses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token can function as an on-chain entitlement with transferability and auditability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250028" cy="297180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 pattern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79282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= entitlement to use software or content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ownerOf(tokenId) gates access (on-chain allowlist)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 acts as assignment (secondary sales)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royalty logic (depends on marketplace support)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47308" y="1325880"/>
            <a:ext cx="5250028" cy="297180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575908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75908" y="1828800"/>
            <a:ext cx="4792828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distribution (no single app store dependency)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ownership and transfer history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Composable integrations across wallets and apps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settlement in crypto (expand customer base)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4480560"/>
            <a:ext cx="1100297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822960" y="464515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4983480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Security, UX, and legal terms remain essential; on-chain tokens are not a substitute for compliance or support.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242824" y="6565392"/>
            <a:ext cx="354511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Tokenization: Real-World Assets Move On-Chain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finance is experimenting with on-chain issuance and settlement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Shape 4"/>
          <p:cNvSpPr/>
          <p:nvPr/>
        </p:nvSpPr>
        <p:spPr>
          <a:xfrm>
            <a:off x="704088" y="1435608"/>
            <a:ext cx="73152" cy="877824"/>
          </a:xfrm>
          <a:prstGeom prst="rect">
            <a:avLst/>
          </a:prstGeom>
          <a:solidFill>
            <a:srgbClr val="00C389"/>
          </a:solidFill>
          <a:ln w="12700">
            <a:solidFill>
              <a:srgbClr val="00C38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7" name="Text 5"/>
          <p:cNvSpPr/>
          <p:nvPr/>
        </p:nvSpPr>
        <p:spPr>
          <a:xfrm>
            <a:off x="850392" y="1490472"/>
            <a:ext cx="1059149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“Tokenization changes all that. If SWIFT is the postal service, tokenization is email itself—assets move directly and instantly, sidestepping intermediaries.”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50392" y="2075688"/>
            <a:ext cx="105914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Larry Fink, BlackRock Chairman’s Letter (2025)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94360" y="2606040"/>
            <a:ext cx="5250028" cy="242316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0" name="Text 8"/>
          <p:cNvSpPr/>
          <p:nvPr/>
        </p:nvSpPr>
        <p:spPr>
          <a:xfrm>
            <a:off x="822960" y="277063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tokenized fund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2960" y="3108960"/>
            <a:ext cx="4792828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BlackRock launched BUIDL, a tokenized fund on Ethereum (March 2024).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 cited: on-chain issuance/trading, transparent settlement, and cross-platform transfer.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47308" y="2606040"/>
            <a:ext cx="5250028" cy="242316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3" name="Text 11"/>
          <p:cNvSpPr/>
          <p:nvPr/>
        </p:nvSpPr>
        <p:spPr>
          <a:xfrm>
            <a:off x="6575908" y="277063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75908" y="3108960"/>
            <a:ext cx="4792828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Tokenization standardizes ownership representation.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Settlement and transfer can become faster and more transparent.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products become programmable building blocks.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242824" y="6565392"/>
            <a:ext cx="354511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Networks as the Next Software Marketplace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networks can distribute and monetize software globally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201168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1054577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distribution can shift from centralized app stores to open networks.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contracts provide shared rails for payments, access control, and composition.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Open-source software can be sold globally without dependency on a single platform operator.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3520440"/>
            <a:ext cx="5250028" cy="21031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822960" y="368503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4023360"/>
            <a:ext cx="47928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Permissionless publishing (deploy contracts to a public chain)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wallets and token standards (ERC-20/721)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settlement (stablecoins or native coins)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Composable integrations (“money legos”)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47308" y="3520440"/>
            <a:ext cx="5250028" cy="21031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Text 10"/>
          <p:cNvSpPr/>
          <p:nvPr/>
        </p:nvSpPr>
        <p:spPr>
          <a:xfrm>
            <a:off x="6575908" y="368503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75908" y="4023360"/>
            <a:ext cx="47928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onboarding and key management remain difficult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Fees and scalability depend on the chain and L2s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(KYC/AML, consumer protection) varies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On-chain code risk (audits are essential)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009621" y="6565392"/>
            <a:ext cx="58771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When Blockchain Is the Right Tool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checklist for production systems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5250028" cy="425196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fit when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4792828" cy="3611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parties must write to a shared state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Neutrality and censorship resistance matter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Auditability is required (provable history)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Assets/rights must be transferable and composable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Interoperability across organizations is a priority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47308" y="1325880"/>
            <a:ext cx="5250028" cy="425196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575908" y="1490472"/>
            <a:ext cx="47928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fit when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75908" y="1828800"/>
            <a:ext cx="4792828" cy="3611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operator is fully trusted (no adversarial setting)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must remain private and frequently mutable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 must be milliseconds with high throughput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requires unilateral changes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On-chain costs exceed benefits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55098" y="6565392"/>
            <a:ext cx="342237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Key Risks and Mitigations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and governance hygiene determines outcomes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41605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register (high level)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10545775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Custody and key loss → Hardware wallets, multisig, recovery procedures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contract exploits → Audits, formal verification, limited upgrade scope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exposure → Jurisdictional analysis, KYC/AML where required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Volatility and pricing risk → Stablecoin rails, treasury policies, hedging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experience friction → Progressive onboarding, abstraction layers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constraints (fees, congestion) → L2 usage, batching, failover paths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5577840"/>
            <a:ext cx="11002975" cy="850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822960" y="5742432"/>
            <a:ext cx="10545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6080760"/>
            <a:ext cx="10545775" cy="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technology reduces trust in intermediaries, but increases the need for disciplined security and governance.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79646" y="6565392"/>
            <a:ext cx="317689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is a trust-minimized network for value, ownership, and coordination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3931920"/>
          </a:xfrm>
          <a:prstGeom prst="roundRect">
            <a:avLst/>
          </a:prstGeom>
          <a:solidFill>
            <a:srgbClr val="F5F7FB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6" name="Text 4"/>
          <p:cNvSpPr/>
          <p:nvPr/>
        </p:nvSpPr>
        <p:spPr>
          <a:xfrm>
            <a:off x="822960" y="1508760"/>
            <a:ext cx="10545775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is best understood as a neutral network that maintains shared state with verifiable rules.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highlights portability, divisibility, and verifiability versus physical stores of value.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NFT standards add on-chain ownership state and provenance, enabling licenses and credentials.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Tokenization connects traditional assets and workflows to programmable settlement.</a:t>
            </a:r>
            <a:endParaRPr lang="en-US" sz="1300" dirty="0"/>
          </a:p>
          <a:p>
            <a:pPr marL="228600" indent="-228600">
              <a:lnSpc>
                <a:spcPct val="115000"/>
              </a:lnSpc>
              <a:buSzPct val="100000"/>
              <a:buChar char="•"/>
            </a:pPr>
            <a:r>
              <a:rPr lang="en-US" sz="1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and accounting signals are maturing, but operational risks remain non-trivial.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57" y="5595790"/>
            <a:ext cx="11002975" cy="960120"/>
          </a:xfrm>
          <a:prstGeom prst="round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Text 6"/>
          <p:cNvSpPr/>
          <p:nvPr/>
        </p:nvSpPr>
        <p:spPr>
          <a:xfrm>
            <a:off x="914398" y="5728716"/>
            <a:ext cx="10362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view: “Software is sold on networks.”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396" y="6149171"/>
            <a:ext cx="103628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networks can reduce platform dependency and expand global distribution.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77291" y="6565392"/>
            <a:ext cx="32004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D7FF9"/>
          </a:solidFill>
          <a:ln w="12700">
            <a:solidFill>
              <a:srgbClr val="2D7FF9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ext 1"/>
          <p:cNvSpPr/>
          <p:nvPr/>
        </p:nvSpPr>
        <p:spPr>
          <a:xfrm>
            <a:off x="594360" y="201168"/>
            <a:ext cx="1100297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118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Selected References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4360" y="676656"/>
            <a:ext cx="110029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sources and widely cited institutional materials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303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CZ vs Peter Schiff debate (YouTube): https://www.youtube.com/watch?v=X4gxTGDzil4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FAQ (supply cap, divisibility): https://bitcoin.org/en/faq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BIP-39 mnemonic phrases: https://bips.dev/39/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EIP-20 (ERC-20 token standard): https://eips.ethereum.org/EIPS/eip-20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EIP-721 (ERC-721 NFT standard): https://eips.ethereum.org/EIPS/eip-721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Ethereum dapps overview: https://ethereum.org/developers/docs/dapps/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Ethereum smart contracts overview: https://ethereum.org/developers/docs/smart-contracts/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Reuters (Iran crypto ecosystem): https://www.reuters.com/world/middle-east/inside-irans-growing-78-billion-crypto-ecosystem-2026-01-15/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Blockstream Satellite: https://blockstream.com/satellite/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 Center (mesh relay): https://www.coincenter.org/decentralizing-bitcoins-last-mile-with-mobile-mesh-networks/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OECD Society at a Glance 2024 (housing): https://www.oecd.org/en/publications/society-at-a-glance-2024_918d8db3-en/full-report/affordable-housing_1a2ec30f.html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IMF F&amp;D (housing costs mount): https://www.imf.org/-/media/files/publications/fandd/article/2024/12/pt.pdf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Pew Research (crypto use by age): https://www.pewresearch.org/short-reads/2024/10/24/majority-of-americans-arent-confident-in-the-safety-and-reliability-of-cryptocurrency/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ESMA MiCA overview: https://www.esma.europa.eu/regulation/post-trading/markets-crypto-assets-mica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 statement (spot Bitcoin ETP approval): https://www.sec.gov/newsroom/speeches-statements/gensler-statement-spot-bitcoin-011023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FASB project list (ASU 2023-08): https://www.fasb.org/projects/recently-completed-projects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Congress.gov GENIUS Act: https://www.congress.gov/bill/119th-congress/senate-bill/1582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CFTC pilot program: https://www.cftc.gov/PressRoom/PressReleases/8878-25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IFRS (Holdings of Cryptocurrencies): https://www.ifrs.org/news-and-events/2019/06/holdings-of-cryptocurrencies/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BlackRock 2025 Chairman’s Letter (tokenization): https://www.blackrock.com/corporate/investor-relations/larry-fink-annual-chairmans-letter</a:t>
            </a:r>
            <a:endParaRPr lang="en-US" sz="11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BlackRock BUIDL press release (Business Wire): https://www.businesswire.com/news/home/20240320771318/en/BlackRock-Launches-Its-First-Tokenized-Fund-BUIDL-on-the-Ethereum-Network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6565392"/>
            <a:ext cx="102714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Hyunsuk Frank Roh, MD | nGene Hemodynamic Research Center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193729" y="6565392"/>
            <a:ext cx="40360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3370</Words>
  <Application>Microsoft Macintosh PowerPoint</Application>
  <PresentationFormat>Widescreen</PresentationFormat>
  <Paragraphs>322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nGene Hemodynamic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Why Use Blockchain Networks</dc:subject>
  <dc:creator>Hyunsuk Frank Roh, MD</dc:creator>
  <cp:lastModifiedBy>Frank Roh</cp:lastModifiedBy>
  <cp:revision>2</cp:revision>
  <dcterms:created xsi:type="dcterms:W3CDTF">2026-02-18T13:13:01Z</dcterms:created>
  <dcterms:modified xsi:type="dcterms:W3CDTF">2026-02-18T13:41:11Z</dcterms:modified>
</cp:coreProperties>
</file>